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0"/>
  </p:notesMasterIdLst>
  <p:sldIdLst>
    <p:sldId id="256" r:id="rId2"/>
    <p:sldId id="259" r:id="rId3"/>
    <p:sldId id="258" r:id="rId4"/>
    <p:sldId id="266" r:id="rId5"/>
    <p:sldId id="274" r:id="rId6"/>
    <p:sldId id="275" r:id="rId7"/>
    <p:sldId id="272" r:id="rId8"/>
    <p:sldId id="262" r:id="rId9"/>
    <p:sldId id="261" r:id="rId10"/>
    <p:sldId id="267" r:id="rId11"/>
    <p:sldId id="273" r:id="rId12"/>
    <p:sldId id="260" r:id="rId13"/>
    <p:sldId id="263" r:id="rId14"/>
    <p:sldId id="264" r:id="rId15"/>
    <p:sldId id="265" r:id="rId16"/>
    <p:sldId id="270" r:id="rId17"/>
    <p:sldId id="269" r:id="rId18"/>
    <p:sldId id="271"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rd, Sadie" initials="VSP3" lastIdx="2" clrIdx="0">
    <p:extLst>
      <p:ext uri="{19B8F6BF-5375-455C-9EA6-DF929625EA0E}">
        <p15:presenceInfo xmlns:p15="http://schemas.microsoft.com/office/powerpoint/2012/main" userId="Ward, Sadie" providerId="None"/>
      </p:ext>
    </p:extLst>
  </p:cmAuthor>
  <p:cmAuthor id="2" name="Cohen, Nicole (Nicky) (CDC/OID/NCEZID)" initials="NC" lastIdx="33" clrIdx="1">
    <p:extLst>
      <p:ext uri="{19B8F6BF-5375-455C-9EA6-DF929625EA0E}">
        <p15:presenceInfo xmlns:p15="http://schemas.microsoft.com/office/powerpoint/2012/main" userId="Cohen, Nicole (Nicky) (CDC/OID/NCEZID)" providerId="None"/>
      </p:ext>
    </p:extLst>
  </p:cmAuthor>
  <p:cmAuthor id="3" name="Dowell, Chad (CDC/NIOSH/OD)" initials="DC(" lastIdx="11" clrIdx="2">
    <p:extLst>
      <p:ext uri="{19B8F6BF-5375-455C-9EA6-DF929625EA0E}">
        <p15:presenceInfo xmlns:p15="http://schemas.microsoft.com/office/powerpoint/2012/main" userId="S-1-5-21-1207783550-2075000910-922709458-189216" providerId="AD"/>
      </p:ext>
    </p:extLst>
  </p:cmAuthor>
  <p:cmAuthor id="4" name="Singler, Kimberly B. (CDC/DDID/NCEZID/DGMQ)" initials="SKB(" lastIdx="2" clrIdx="3">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1121" autoAdjust="0"/>
  </p:normalViewPr>
  <p:slideViewPr>
    <p:cSldViewPr snapToGrid="0">
      <p:cViewPr varScale="1">
        <p:scale>
          <a:sx n="45" d="100"/>
          <a:sy n="45" d="100"/>
        </p:scale>
        <p:origin x="692"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Today is all about PPE and temperature taking. We’ll start with an introduction to why we need PPE, and then go into the different types and considerations of PPE. This presentation includes a video and a few games to keep us alert! </a:t>
            </a:r>
          </a:p>
          <a:p>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basic type of PPE is respiratory</a:t>
            </a:r>
            <a:r>
              <a:rPr lang="en-US" baseline="0" dirty="0"/>
              <a:t> protection. You should have a disposable surgical or respirator with you, at all times, to quickly don even during an initial assessment, if you think the ill person has a respiratory condition.</a:t>
            </a:r>
            <a:endParaRPr lang="en-US" dirty="0"/>
          </a:p>
          <a:p>
            <a:endParaRPr lang="en-US" dirty="0"/>
          </a:p>
          <a:p>
            <a:r>
              <a:rPr lang="en-US" b="0" baseline="0" dirty="0"/>
              <a:t>Respiratory protection helps defend </a:t>
            </a:r>
            <a:r>
              <a:rPr lang="en-US" baseline="0" dirty="0"/>
              <a:t>you from inhaling the respiratory germs of others if they have a disease that spreads this way. Examples of these types of diseases include measles and meningitis.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Surgical masks, also known as face masks, are not designed for use as particulate respirators and do not provide as much respiratory protection as respirators. </a:t>
            </a:r>
            <a:r>
              <a:rPr lang="en-US" sz="1200" kern="1200" dirty="0">
                <a:solidFill>
                  <a:schemeClr val="tx1"/>
                </a:solidFill>
                <a:effectLst/>
                <a:latin typeface="+mn-lt"/>
                <a:ea typeface="+mn-ea"/>
                <a:cs typeface="+mn-cs"/>
              </a:rPr>
              <a:t>Surgical masks provides the wearer protection against large droplets, splashes, or sprays of bodily or other fluids that may contain germs, keeping them from reaching your mouth and nose. Surgical masks do not provide the wearer with a reliable level of protection from inhaling smaller airborne particles, and as such, is not considered respiratory protection. </a:t>
            </a:r>
            <a:r>
              <a:rPr lang="en-US" sz="1200" kern="1200" baseline="0" dirty="0">
                <a:solidFill>
                  <a:schemeClr val="tx1"/>
                </a:solidFill>
                <a:effectLst/>
                <a:latin typeface="+mn-lt"/>
                <a:ea typeface="+mn-ea"/>
                <a:cs typeface="+mn-cs"/>
              </a:rPr>
              <a:t>However, surgical masks can be worn by a sick person to decrease transmission to others as long as the person is able to wear it. </a:t>
            </a:r>
            <a:r>
              <a:rPr lang="en-US" baseline="0" dirty="0">
                <a:effectLst/>
              </a:rPr>
              <a:t>A surgical mask should only be worn once and not reused.  </a:t>
            </a:r>
            <a:r>
              <a:rPr lang="en-US" i="1" baseline="0" dirty="0">
                <a:effectLst/>
              </a:rPr>
              <a:t>Ask second facilitator to hold up a surgical mask and demonstrate its use.</a:t>
            </a:r>
            <a:endParaRPr lang="en-US" baseline="0" dirty="0">
              <a:effectLst/>
            </a:endParaRPr>
          </a:p>
          <a:p>
            <a:endParaRPr lang="en-US" baseline="0" dirty="0">
              <a:effectLst/>
            </a:endParaRPr>
          </a:p>
          <a:p>
            <a:r>
              <a:rPr lang="en-US" baseline="0" dirty="0">
                <a:effectLst/>
              </a:rPr>
              <a:t>Respirators are very effective at protecting you from small particles. You may be able to re-use a respirator, but reuse is </a:t>
            </a:r>
            <a:r>
              <a:rPr lang="en-US" dirty="0">
                <a:effectLst/>
              </a:rPr>
              <a:t>limited by considerations of hygiene, damage, and breathing resistance. In addition, it is critical to be properly fitted for a respirator. The next slide will explain these considerations.</a:t>
            </a:r>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12851172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There are numerous types of respirators that can be found worldwide. There are some that purify the air as you breathe in and some that supply purified air within the mask. For this training we will focus on the most common type, N95 respirators. These are the respirators that you are most likely to encounter and use at your POE and that purify the air as you breathe through them. N95s are called so because of their safety classifications. They filter 95% of exposed germs. Respirators can be rated as high as 100, but for POE work 95% will be the respirator you will use.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In the US there are requirements that every person who will be using respirators is properly fitted for the respirator using a ‘fit test.’ Wearers are required to re-test for the proper fit at least every year to ensure that the respirator fits correctly. Without fit testing and user seal checks, the user would not know if the respiratory fits properly and is providing protection as intended.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A fit test is performed by a testing agent and requires the wearer to don the N95 respirator they will be using and be exposed to chemicals that have a strong smell or bitter taste. The exposure is within a confined space and can be measured by a machine or by the wearers ability to smell/taste the chemical.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solidFill>
                  <a:srgbClr val="FF0000"/>
                </a:solidFill>
              </a:rPr>
              <a:t>(Discuss any country specific requirements for respirator use if they exist)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A user seal check should be conducted each time a respirator is used to ensure proper fit and protection. The manufacturer of the mask should include instructions on how to properly conduct the user seal check for their brand. We will cover how to perform a proper user seal check when donning our PPE later. </a:t>
            </a:r>
            <a:r>
              <a:rPr lang="en-US" i="1" dirty="0"/>
              <a:t>Consider playing video embedded in slide. </a:t>
            </a:r>
            <a:endParaRPr lang="en-US" dirty="0"/>
          </a:p>
          <a:p>
            <a:pPr marL="0" indent="0">
              <a:buFont typeface="Arial" panose="020B0604020202020204" pitchFamily="34" charset="0"/>
              <a:buNone/>
            </a:pPr>
            <a:endParaRPr lang="en-US" i="0" dirty="0"/>
          </a:p>
          <a:p>
            <a:pPr marL="0" indent="0">
              <a:buFont typeface="Arial" panose="020B0604020202020204" pitchFamily="34" charset="0"/>
              <a:buNone/>
            </a:pPr>
            <a:r>
              <a:rPr lang="en-US" i="0" dirty="0"/>
              <a:t>Disposable N95 respirators are meant to be disposed of after every encounter; however, with constraints that may exist at your POE the use of the N95 respirator can be extended under certain circumstances.</a:t>
            </a:r>
          </a:p>
          <a:p>
            <a:pPr marL="0" indent="0">
              <a:buFont typeface="Arial" panose="020B0604020202020204" pitchFamily="34" charset="0"/>
              <a:buNone/>
            </a:pPr>
            <a:endParaRPr lang="en-US" i="0" dirty="0"/>
          </a:p>
          <a:p>
            <a:pPr marL="0" indent="0">
              <a:buFont typeface="Arial" panose="020B0604020202020204" pitchFamily="34" charset="0"/>
              <a:buNone/>
            </a:pPr>
            <a:r>
              <a:rPr lang="en-US" i="0" dirty="0"/>
              <a:t>Extended use of N95 respirator requires the wearer to not remove the mask- this will work well if there are multiple suspected illnesses in a short time frame. The wearer does not remove the mask between suspected ill travelers. The wearer can use a surgical mask over the N95 to prevent contamination between assessments, changing the surgical mask between each encounter.</a:t>
            </a:r>
          </a:p>
          <a:p>
            <a:pPr marL="0" indent="0">
              <a:buFont typeface="Arial" panose="020B0604020202020204" pitchFamily="34" charset="0"/>
              <a:buNone/>
            </a:pPr>
            <a:endParaRPr lang="en-US" i="0" dirty="0"/>
          </a:p>
          <a:p>
            <a:pPr marL="0" indent="0">
              <a:buFont typeface="Arial" panose="020B0604020202020204" pitchFamily="34" charset="0"/>
              <a:buNone/>
            </a:pPr>
            <a:r>
              <a:rPr lang="en-US" i="0" dirty="0"/>
              <a:t>Reuse of the N95 respirator means the wearer will be removing and replacing the mask with each encounter- this will be necessary if there are expected illnesses spread out over a period of time. When reusing it is important that the wearer always places the respirator on while wearing a clean pair of gloves. The respirator should be removed with a clean pair of gloves as well, this will ensure that there is less possibility for cross contamination from a used respirator or from dirty gloves. The mask should always be stored hanging when not in use or in a sealed container that can be discarded or sanitized. Do not share the respirator once it has been used. Do not touch the inside of your respirator and do not forget to use proper handwashing technique.</a:t>
            </a:r>
          </a:p>
          <a:p>
            <a:pPr marL="0" indent="0">
              <a:buFont typeface="Arial" panose="020B0604020202020204" pitchFamily="34" charset="0"/>
              <a:buNone/>
            </a:pPr>
            <a:endParaRPr lang="en-US" i="1" dirty="0"/>
          </a:p>
          <a:p>
            <a:pPr marL="0" indent="0">
              <a:buFont typeface="Arial" panose="020B0604020202020204" pitchFamily="34" charset="0"/>
              <a:buNone/>
            </a:pPr>
            <a:endParaRPr lang="en-US" b="1" dirty="0"/>
          </a:p>
        </p:txBody>
      </p:sp>
      <p:sp>
        <p:nvSpPr>
          <p:cNvPr id="4" name="Slide Number Placeholder 3"/>
          <p:cNvSpPr>
            <a:spLocks noGrp="1"/>
          </p:cNvSpPr>
          <p:nvPr>
            <p:ph type="sldNum" sz="quarter" idx="5"/>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2593927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a:t>
            </a:r>
            <a:r>
              <a:rPr lang="en-US" baseline="0" dirty="0"/>
              <a:t> begin to move towards PPE you would NOT don during an initial assessment, but perhaps would during a secondary or more advanced assessment, particularly if there is a concern for </a:t>
            </a:r>
            <a:r>
              <a:rPr lang="en-US" strike="noStrike" baseline="0" dirty="0"/>
              <a:t>exposure to bodily </a:t>
            </a:r>
            <a:r>
              <a:rPr lang="en-US" baseline="0" dirty="0"/>
              <a:t>fluids such as blood, vomit, or feces.</a:t>
            </a:r>
          </a:p>
          <a:p>
            <a:endParaRPr lang="en-US" baseline="0" dirty="0"/>
          </a:p>
          <a:p>
            <a:pPr lvl="0"/>
            <a:r>
              <a:rPr lang="en-US" sz="1200" kern="1200" dirty="0">
                <a:solidFill>
                  <a:schemeClr val="tx1"/>
                </a:solidFill>
                <a:effectLst/>
                <a:latin typeface="+mn-lt"/>
                <a:ea typeface="+mn-ea"/>
                <a:cs typeface="+mn-cs"/>
              </a:rPr>
              <a:t>Disposable or reusable versions available and disposable face shields should be discarded when they become damaged or if they become contaminated with blood or body fluids. Reusable goggles and faces shields should be properly cleaned and disinfected when they become contaminated with blood and body fluids and between shared use among wearers.</a:t>
            </a:r>
            <a:endParaRPr lang="en-US" dirty="0"/>
          </a:p>
          <a:p>
            <a:endParaRPr lang="en-US" dirty="0"/>
          </a:p>
          <a:p>
            <a:r>
              <a:rPr lang="en-US" dirty="0"/>
              <a:t>Face shields</a:t>
            </a:r>
            <a:r>
              <a:rPr lang="en-US" baseline="0" dirty="0"/>
              <a:t> and goggles are not designed to protect </a:t>
            </a:r>
            <a:r>
              <a:rPr lang="en-US" strike="noStrike" baseline="0" dirty="0"/>
              <a:t>you from inhaled particles</a:t>
            </a:r>
            <a:r>
              <a:rPr lang="en-US" baseline="0" dirty="0"/>
              <a:t>. Rather, they are to protect your eyes, and in the case of the face shield, your face, from bodily fluids such as blood or vomit that you may encounter during an ill person risk assessment. </a:t>
            </a:r>
          </a:p>
          <a:p>
            <a:endParaRPr lang="en-US" baseline="0" dirty="0"/>
          </a:p>
          <a:p>
            <a:r>
              <a:rPr lang="en-US" i="1" baseline="0" dirty="0"/>
              <a:t>Ask second facilitator to don a face shield or a pair of goggles.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1993544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a:t>
            </a:r>
            <a:r>
              <a:rPr lang="en-US" baseline="0" dirty="0"/>
              <a:t> a secondary or more thorough risk assessment, particularly one that might involve bodily fluids, you can use a</a:t>
            </a:r>
            <a:r>
              <a:rPr lang="en-US" dirty="0"/>
              <a:t>prons</a:t>
            </a:r>
            <a:r>
              <a:rPr lang="en-US" baseline="0" dirty="0"/>
              <a:t> or gowns to protect your body from fluids you may encounter. Aprons and gowns serve the same purpose—you can have either one—but you should dispose of both items after every use. </a:t>
            </a:r>
          </a:p>
          <a:p>
            <a:endParaRPr lang="en-US" i="1" baseline="0" dirty="0"/>
          </a:p>
          <a:p>
            <a:pPr lvl="0"/>
            <a:r>
              <a:rPr lang="en-US" sz="1200" kern="1200" dirty="0">
                <a:solidFill>
                  <a:schemeClr val="tx1"/>
                </a:solidFill>
                <a:effectLst/>
                <a:latin typeface="+mn-lt"/>
                <a:ea typeface="+mn-ea"/>
                <a:cs typeface="+mn-cs"/>
              </a:rPr>
              <a:t>Not all types of gowns and aprons protect against blood and body fluids. Choose one that is resistant to fluids or waterproof.  Disposable versions available, and the disposable versions should be discarded after each encounter. Reusable versions should be properly cleaned and disinfected after each encounter.</a:t>
            </a:r>
            <a:endParaRPr lang="en-US" i="1" baseline="0" dirty="0"/>
          </a:p>
          <a:p>
            <a:endParaRPr lang="en-US" i="1" baseline="0" dirty="0"/>
          </a:p>
          <a:p>
            <a:r>
              <a:rPr lang="en-US" i="1" baseline="0" dirty="0"/>
              <a:t>Ask secondary facilitator to demonstrate donning apron/gown.</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2204131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a:t>
            </a:r>
            <a:r>
              <a:rPr lang="en-US" baseline="0" dirty="0"/>
              <a:t> this is not common PPE and you may not encounter this at your POE. But, during a more thorough or secondary risk assessment, particularly a situation involving bodily fluids, boots or shoe covers can be used. </a:t>
            </a:r>
            <a:endParaRPr lang="en-US" dirty="0"/>
          </a:p>
          <a:p>
            <a:endParaRPr lang="en-US" dirty="0"/>
          </a:p>
          <a:p>
            <a:r>
              <a:rPr lang="en-US" dirty="0"/>
              <a:t>Shoe</a:t>
            </a:r>
            <a:r>
              <a:rPr lang="en-US" baseline="0" dirty="0"/>
              <a:t> covers or boots are </a:t>
            </a:r>
            <a:r>
              <a:rPr lang="en-US" strike="noStrike" baseline="0" dirty="0"/>
              <a:t>worn to prevent </a:t>
            </a:r>
            <a:r>
              <a:rPr lang="en-US" baseline="0" dirty="0"/>
              <a:t>you from stepping in bodily fluids and then transferring them to another location from your feet. </a:t>
            </a:r>
            <a:r>
              <a:rPr lang="en-US" b="0" baseline="0" dirty="0"/>
              <a:t>They must be properly removed when leaving the contaminated area to prevent carrying the germs to other areas. Disposable or reusable versions are available, and disposable boots or shoe covers should be discarded when they become damaged or if they become contaminated with blood or bodily fluids. Reusable boots should be properly cleaned and disinfected when they become contaminated with blood and bodily fluids and between shared use among wearers. </a:t>
            </a:r>
          </a:p>
          <a:p>
            <a:endParaRPr lang="en-US" baseline="0" dirty="0"/>
          </a:p>
          <a:p>
            <a:r>
              <a:rPr lang="en-US" i="1" baseline="0" dirty="0"/>
              <a:t>If shoe covers are available, ask secondary facilitator to demonstrate their use. </a:t>
            </a:r>
          </a:p>
          <a:p>
            <a:endParaRPr lang="en-US" i="1"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3088801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not demonstrating</a:t>
            </a:r>
            <a:r>
              <a:rPr lang="en-US" baseline="0" dirty="0"/>
              <a:t> disposable coverall use during this training program nor spending much time on it, but we wanted to share with you some basic information about the disposable coveralls. Coveralls offer full body protection, so you would wear them in place of aprons and shoe covers. However, you would still have to don gloves, face, and respiratory protection. These are sometimes jokingly called “moon suits” or “spacesuits” as they look like something an astronaut would wear. You may also hear a particular type called a “Tyvek” suit due to the type of fabric.</a:t>
            </a:r>
          </a:p>
          <a:p>
            <a:endParaRPr lang="en-US" baseline="0" dirty="0"/>
          </a:p>
          <a:p>
            <a:r>
              <a:rPr lang="en-US" baseline="0" dirty="0"/>
              <a:t>Advantages are they offer ideal protection for the full body, but disadvantages are that they can only be used once and disposed of after each use, and that is tough because they are quite expensive and may not be available at a POE. There are numerous different kinds of fabrics that coveralls can be made of and each will offer varying levels of protection for different situations. Larger volumes of blood or bodily fluids will require a different type of coverall than one made to protect against sneezes. More information about different requirements for coverall selection will be covered in further training if coveralls will be used at your POE.</a:t>
            </a:r>
          </a:p>
          <a:p>
            <a:endParaRPr lang="en-US" baseline="0" dirty="0"/>
          </a:p>
          <a:p>
            <a:r>
              <a:rPr lang="en-US" baseline="0" dirty="0"/>
              <a:t>If coveralls are being used, you should be further trained on its considerations and donning and doffing procedures.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dirty="0"/>
          </a:p>
        </p:txBody>
      </p:sp>
    </p:spTree>
    <p:extLst>
      <p:ext uri="{BB962C8B-B14F-4D97-AF65-F5344CB8AC3E}">
        <p14:creationId xmlns:p14="http://schemas.microsoft.com/office/powerpoint/2010/main" val="1268604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that you do not need to</a:t>
            </a:r>
            <a:r>
              <a:rPr lang="en-US" baseline="0" dirty="0"/>
              <a:t> don every single item that we have just covered for every single assessment. You must tailor the PPE to the situation you encounter. There are two things to consider:</a:t>
            </a:r>
          </a:p>
          <a:p>
            <a:endParaRPr lang="en-US" baseline="0" dirty="0"/>
          </a:p>
          <a:p>
            <a:r>
              <a:rPr lang="en-US" baseline="0" dirty="0"/>
              <a:t>The first consideration is—is this an initial assessment or not? Sometimes, you are not in the [POE health agency] clinic or office the first time you encounter someone who is ill. You could be at the arrivals hall, walking around the ground crossing or port, or somewhere else in the airport. You may not have access to all the PPE at this time, and the location may not be ideal to perform a full assessment. As such, for this initial assessment—wherever it may take place—always at least use gloves and a respirator (if fit tested) or a surgical mask (if not fit tested) if you need it. For more thorough assessments or secondary assessments in the clinic, your offices, or other areas away from crowds, you might think more advanced PPE only if the situation merits it.</a:t>
            </a:r>
          </a:p>
          <a:p>
            <a:endParaRPr lang="en-US" baseline="0" dirty="0"/>
          </a:p>
          <a:p>
            <a:r>
              <a:rPr lang="en-US" baseline="0" dirty="0"/>
              <a:t>The second consideration is the person’s symptoms. What is the mode of transmission? You have to make some assumptions here. Let’s say a person is coughing heavily and sneezing. You might consider respiratory protection (ideally a respirator) here, as they could have a disease that is spread through the air. If someone is vomiting everywhere, I would be more concerned with making sure my body and face are covered from those bodily fluids. </a:t>
            </a:r>
          </a:p>
          <a:p>
            <a:endParaRPr lang="en-US" baseline="0" dirty="0"/>
          </a:p>
          <a:p>
            <a:r>
              <a:rPr lang="en-US" baseline="0" dirty="0"/>
              <a:t>Remember these two things—initial vs secondary assessment and the mode of transmission—when you are considering what kind of PPE to wear.</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1785817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play a game! </a:t>
            </a:r>
            <a:r>
              <a:rPr lang="en-US" i="1" dirty="0"/>
              <a:t>Ask secondary facilitator to come to the front  of the room and place the following PPE all on one</a:t>
            </a:r>
            <a:r>
              <a:rPr lang="en-US" i="1" baseline="0" dirty="0"/>
              <a:t> side of the room: a pair of gloves, a respirator or a surgical mask, a pair of goggles or a face shield, and an apron or a gown.</a:t>
            </a:r>
            <a:endParaRPr lang="en-US" dirty="0"/>
          </a:p>
          <a:p>
            <a:endParaRPr lang="en-US" dirty="0"/>
          </a:p>
          <a:p>
            <a:r>
              <a:rPr lang="en-US" dirty="0"/>
              <a:t>One person from each group will</a:t>
            </a:r>
            <a:r>
              <a:rPr lang="en-US" baseline="0" dirty="0"/>
              <a:t> be randomly called upon to come to the front of the room. You can see that various types of PPE are placed on one side of the room. We’ll read out a scenario, and the participant has 60 seconds—1 minute—to run to the other side of the room and decide what PPE to use. After they have made their decision or time is up, we’ll allow the participant to explain why they chose those PPE, and then we’ll have some discussion after each round. </a:t>
            </a:r>
          </a:p>
          <a:p>
            <a:endParaRPr lang="en-US" baseline="0" dirty="0"/>
          </a:p>
          <a:p>
            <a:r>
              <a:rPr lang="en-US" baseline="0" dirty="0"/>
              <a:t>Some ground rules to consider. You must not call out the answers to the person participating! Let them decide! We want everyone to learn! In some situations there may be no one correct answer, but it depends on the judgement of the person. </a:t>
            </a:r>
          </a:p>
          <a:p>
            <a:endParaRPr lang="en-US" baseline="0" dirty="0"/>
          </a:p>
          <a:p>
            <a:r>
              <a:rPr lang="en-US" baseline="0" dirty="0"/>
              <a:t>Also….we may not get it all right to begin with. There will be no judging someone if they make a mistake. Just remember, each one of you will end up being called to the front of this room to do something individually before this training is over. You will be faced with the same nervousness or fears that they will. Remember that in your reactions to them. Treat everyone with respect.</a:t>
            </a:r>
          </a:p>
          <a:p>
            <a:endParaRPr lang="en-US" baseline="0" dirty="0"/>
          </a:p>
          <a:p>
            <a:r>
              <a:rPr lang="en-US" baseline="0" dirty="0"/>
              <a:t>Now, I’d like to call (</a:t>
            </a:r>
            <a:r>
              <a:rPr lang="en-US" i="1" baseline="0" dirty="0"/>
              <a:t>individual from group 1…..ask second facilitator to write this person’s name down to keep track using their evaluator checklist template)</a:t>
            </a:r>
            <a:r>
              <a:rPr lang="en-US" i="0" baseline="0" dirty="0"/>
              <a:t> up to the front of the room. </a:t>
            </a:r>
            <a:r>
              <a:rPr lang="en-US" i="1" baseline="0" dirty="0"/>
              <a:t>(Wait for them to come to front of room and stand opposite the side with the PPE). </a:t>
            </a:r>
            <a:r>
              <a:rPr lang="en-US" i="0" baseline="0" dirty="0"/>
              <a:t> I’m going to read you a scenario, but you can’t begin until I finish reading. Ready?</a:t>
            </a:r>
          </a:p>
          <a:p>
            <a:endParaRPr lang="en-US" i="0" baseline="0" dirty="0"/>
          </a:p>
          <a:p>
            <a:pPr lvl="0"/>
            <a:r>
              <a:rPr lang="en-US" sz="1200" kern="1200" dirty="0">
                <a:solidFill>
                  <a:schemeClr val="tx1"/>
                </a:solidFill>
                <a:effectLst/>
                <a:latin typeface="+mn-lt"/>
                <a:ea typeface="+mn-ea"/>
                <a:cs typeface="+mn-cs"/>
              </a:rPr>
              <a:t>Scenario 1: You receive a call from immigration about an ill traveler somewhere at the arrivals hall of an airport. You know no other details other than they are ill. Go! (Allow 60 seconds for the participant to choose their PPE and allow them a minute to quickly explain why they chose what they did afterwards. Then comment on whether it was advised or not based on what was recommended: gloves donned and respirator (if fit tested) or surgical mask available and ready to don if the situation called for it).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Go through the same actions for Scenarios 2 and 3.</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Scenario 2:  You are called by another [POE health agency] official to come to the clinic to help during a secondary assessment. All you know at this time is that the traveler is currently vomiting and recently had diarrhea. Go! (After they finish, comment on whether it was advised or not based on what was recommended: gloves, apron/gown, face shield/goggles if available, and respirator (if fit tested) or surgical mask if you feel it is necessary.</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Scenario 3: A ship agent calls you to come board an arriving vessel with an ill crew member. According to the ship agent, the crew member is coughing, has a fever, and has a sore neck. Go! (After they finish, comment on whether it was advised or not based on what was recommended: gloves and respirator (if fit tested) or surgical mask</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17</a:t>
            </a:fld>
            <a:endParaRPr lang="en-US" dirty="0"/>
          </a:p>
        </p:txBody>
      </p:sp>
    </p:spTree>
    <p:extLst>
      <p:ext uri="{BB962C8B-B14F-4D97-AF65-F5344CB8AC3E}">
        <p14:creationId xmlns:p14="http://schemas.microsoft.com/office/powerpoint/2010/main" val="2921192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a:t>
            </a:r>
            <a:r>
              <a:rPr lang="en-US" baseline="0" dirty="0"/>
              <a:t> we end this module and get to stocking PPE and the actual order of donning and doffing PPE, are there any questions or comments from the participants? </a:t>
            </a:r>
            <a:r>
              <a:rPr lang="en-US" i="1" baseline="0" dirty="0"/>
              <a:t>Take Q &amp; A for no more than five minutes.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18</a:t>
            </a:fld>
            <a:endParaRPr lang="en-US" dirty="0"/>
          </a:p>
        </p:txBody>
      </p:sp>
    </p:spTree>
    <p:extLst>
      <p:ext uri="{BB962C8B-B14F-4D97-AF65-F5344CB8AC3E}">
        <p14:creationId xmlns:p14="http://schemas.microsoft.com/office/powerpoint/2010/main" val="3105802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0" kern="1200" dirty="0">
                <a:solidFill>
                  <a:schemeClr val="tx1"/>
                </a:solidFill>
                <a:effectLst/>
                <a:latin typeface="+mn-lt"/>
                <a:ea typeface="+mn-ea"/>
                <a:cs typeface="+mn-cs"/>
              </a:rPr>
              <a:t>We</a:t>
            </a:r>
            <a:r>
              <a:rPr lang="en-US" sz="1200" i="0" kern="1200" baseline="0" dirty="0">
                <a:solidFill>
                  <a:schemeClr val="tx1"/>
                </a:solidFill>
                <a:effectLst/>
                <a:latin typeface="+mn-lt"/>
                <a:ea typeface="+mn-ea"/>
                <a:cs typeface="+mn-cs"/>
              </a:rPr>
              <a:t> are going to start today’s PPE session with a bit of an icebreaker. But you have to follow the rules and you MUST raise your hand.</a:t>
            </a:r>
            <a:endParaRPr lang="en-US" sz="1200" i="0"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Ask someone to bring out flipchart in the middle of the room (and have a co-facilitator be responsible for writing down responses).</a:t>
            </a:r>
          </a:p>
          <a:p>
            <a:pPr lvl="0"/>
            <a:endParaRPr lang="en-US" sz="1200" i="1"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Ask someone to set a timer for three minutes and set it off.</a:t>
            </a:r>
          </a:p>
          <a:p>
            <a:pPr lvl="0"/>
            <a:endParaRPr lang="en-US" sz="1200" i="1"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Raise</a:t>
            </a:r>
            <a:r>
              <a:rPr lang="en-US" sz="1200" i="0" kern="1200" baseline="0" dirty="0">
                <a:solidFill>
                  <a:schemeClr val="tx1"/>
                </a:solidFill>
                <a:effectLst/>
                <a:latin typeface="+mn-lt"/>
                <a:ea typeface="+mn-ea"/>
                <a:cs typeface="+mn-cs"/>
              </a:rPr>
              <a:t> your hand to name a type of personal protective equipment. We’ll write it on the flipchart. </a:t>
            </a:r>
            <a:r>
              <a:rPr lang="en-US" sz="1200" i="1" kern="1200" baseline="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Expected answers: gloves, face mask, face shield, gown, booties, apron, head cover, shoe cover, respirator, “N-95,” etc.)</a:t>
            </a:r>
          </a:p>
          <a:p>
            <a:pPr lvl="0"/>
            <a:endParaRPr lang="en-US" sz="1200" i="1"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When time is up, review responses, saying that each of these PPE items has a time and a place, but each situation is different---and that is the point of today’s session.</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182587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Let’s cover our learning objectives for today’s session. Let’s first start with the purpose of PPE—what’s the point?</a:t>
            </a:r>
          </a:p>
          <a:p>
            <a:endParaRPr lang="en-US" i="0" baseline="0" dirty="0"/>
          </a:p>
          <a:p>
            <a:r>
              <a:rPr lang="en-US" i="0" baseline="0" dirty="0"/>
              <a:t>We’ll get into the different types of PPE you might see at a POE and the purpose and use of each. We’ll also differentiate the PPE you need for a first risk assessment—say, your initial encounter with a potentially ill person—and the PPE you would wear during a more thorough assessment.</a:t>
            </a:r>
          </a:p>
          <a:p>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Ask the participants if there is any other specific information they wish to learn about PPE….if so, write it down on a flip chart.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19"/>
              </a:spcAft>
            </a:pPr>
            <a:r>
              <a:rPr lang="en-US" sz="1200" dirty="0"/>
              <a:t>Before</a:t>
            </a:r>
            <a:r>
              <a:rPr lang="en-US" sz="1200" baseline="0" dirty="0"/>
              <a:t> we get into the types of PPE to don at a POE, let’s discuss why we need it to begin with. And it all goes to how infections spread. </a:t>
            </a:r>
          </a:p>
          <a:p>
            <a:pPr>
              <a:spcAft>
                <a:spcPts val="1019"/>
              </a:spcAft>
            </a:pPr>
            <a:endParaRPr lang="en-US" sz="1200" dirty="0"/>
          </a:p>
          <a:p>
            <a:pPr marL="0" marR="0" lvl="0" indent="0" algn="l" defTabSz="914400" rtl="0" eaLnBrk="1" fontAlgn="auto" latinLnBrk="0" hangingPunct="1">
              <a:lnSpc>
                <a:spcPct val="100000"/>
              </a:lnSpc>
              <a:spcBef>
                <a:spcPts val="0"/>
              </a:spcBef>
              <a:spcAft>
                <a:spcPts val="1019"/>
              </a:spcAft>
              <a:buClrTx/>
              <a:buSzTx/>
              <a:buFontTx/>
              <a:buNone/>
              <a:tabLst/>
              <a:defRPr/>
            </a:pPr>
            <a:r>
              <a:rPr lang="en-US" sz="1200" dirty="0"/>
              <a:t>Infections spread in different ways. </a:t>
            </a:r>
          </a:p>
          <a:p>
            <a:pPr>
              <a:spcAft>
                <a:spcPts val="1019"/>
              </a:spcAft>
            </a:pPr>
            <a:endParaRPr lang="en-US" sz="1200" dirty="0"/>
          </a:p>
          <a:p>
            <a:pPr>
              <a:spcAft>
                <a:spcPts val="1019"/>
              </a:spcAft>
            </a:pPr>
            <a:r>
              <a:rPr lang="en-US" sz="1200" dirty="0"/>
              <a:t>Many diseases of public health concern are caused by viruses or bacteria that infect the nose, throat, and lungs and are spread from person to person when a suspect coughs or sneezes. You can see in the top photo that the respiratory droplets from the sneeze can travel quite a distance.</a:t>
            </a:r>
          </a:p>
          <a:p>
            <a:pPr>
              <a:spcAft>
                <a:spcPts val="1019"/>
              </a:spcAft>
            </a:pPr>
            <a:endParaRPr lang="en-US" sz="1200" dirty="0"/>
          </a:p>
          <a:p>
            <a:pPr>
              <a:spcAft>
                <a:spcPts val="1019"/>
              </a:spcAft>
            </a:pPr>
            <a:r>
              <a:rPr lang="en-US" sz="1200" dirty="0"/>
              <a:t>What’s your guess on how far respiratory droplets in coughs and sneezes can travel? </a:t>
            </a:r>
            <a:r>
              <a:rPr lang="en-US" sz="1200" i="1" dirty="0"/>
              <a:t>Take responses.</a:t>
            </a:r>
          </a:p>
          <a:p>
            <a:pPr>
              <a:spcAft>
                <a:spcPts val="1019"/>
              </a:spcAft>
            </a:pPr>
            <a:endParaRPr lang="en-US" sz="1200" dirty="0"/>
          </a:p>
          <a:p>
            <a:pPr>
              <a:spcAft>
                <a:spcPts val="1019"/>
              </a:spcAft>
            </a:pPr>
            <a:r>
              <a:rPr lang="en-US" sz="1200" dirty="0"/>
              <a:t>The answer is about two</a:t>
            </a:r>
            <a:r>
              <a:rPr lang="en-US" sz="1200" baseline="0" dirty="0"/>
              <a:t> </a:t>
            </a:r>
            <a:r>
              <a:rPr lang="en-US" sz="1200" dirty="0"/>
              <a:t>meters.</a:t>
            </a:r>
          </a:p>
          <a:p>
            <a:pPr>
              <a:spcAft>
                <a:spcPts val="1019"/>
              </a:spcAft>
            </a:pPr>
            <a:endParaRPr lang="en-US" sz="1200" dirty="0"/>
          </a:p>
          <a:p>
            <a:pPr>
              <a:spcAft>
                <a:spcPts val="1019"/>
              </a:spcAft>
            </a:pPr>
            <a:r>
              <a:rPr lang="en-US" sz="1200" dirty="0"/>
              <a:t>The risk of others being exposed to large respiratory droplets from a person who is coughing or sneezing and more than two meters away is low. Generally, the two meters rule applies to respiratory illnesses but some bacteria and viruses like tuberculosis or measles can remain airborne for longer distances. For these diseases, the suspect should be isolated in an empty room away from others.</a:t>
            </a:r>
          </a:p>
          <a:p>
            <a:pPr>
              <a:spcAft>
                <a:spcPts val="1019"/>
              </a:spcAft>
            </a:pPr>
            <a:endParaRPr lang="en-US" sz="1200" dirty="0"/>
          </a:p>
          <a:p>
            <a:pPr>
              <a:spcAft>
                <a:spcPts val="1019"/>
              </a:spcAft>
            </a:pPr>
            <a:r>
              <a:rPr lang="en-US" sz="1200" dirty="0"/>
              <a:t>Some infections,</a:t>
            </a:r>
            <a:r>
              <a:rPr lang="en-US" sz="1200" baseline="0" dirty="0"/>
              <a:t> such as tuberculosis, do not spread easily without close and prolonged contact, while others, such as measles, can be transmitted after brief contact. </a:t>
            </a:r>
          </a:p>
          <a:p>
            <a:pPr>
              <a:spcAft>
                <a:spcPts val="1019"/>
              </a:spcAft>
            </a:pPr>
            <a:endParaRPr lang="en-US" sz="1200" baseline="0" dirty="0"/>
          </a:p>
          <a:p>
            <a:pPr>
              <a:spcAft>
                <a:spcPts val="1019"/>
              </a:spcAft>
            </a:pPr>
            <a:r>
              <a:rPr lang="en-US" sz="1200" baseline="0" dirty="0"/>
              <a:t>Diseases can also spread via contaminated surfaces or exposure to bodily fluids. This is how a disease such as Ebola spreads from person to person.</a:t>
            </a:r>
            <a:endParaRPr lang="en-US" sz="120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343504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show the importance of respiratory protection such</a:t>
            </a:r>
            <a:r>
              <a:rPr lang="en-US" baseline="0" dirty="0"/>
              <a:t> as respirators or surgical masks, let’s watch this quick video which demonstrates how easily germs can spread just through coughing. It is 2 minutes and 15 seconds long.</a:t>
            </a:r>
            <a:r>
              <a:rPr lang="en-US" i="1" dirty="0"/>
              <a:t> Play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NG" dirty="0"/>
          </a:p>
        </p:txBody>
      </p:sp>
      <p:sp>
        <p:nvSpPr>
          <p:cNvPr id="4" name="Slide Number Placeholder 3"/>
          <p:cNvSpPr>
            <a:spLocks noGrp="1"/>
          </p:cNvSpPr>
          <p:nvPr>
            <p:ph type="sldNum" sz="quarter" idx="5"/>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473246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next video should emphasize the need for us to practice appropriate PPE use AND hand-washing, as it shows the spread of germs via touch. </a:t>
            </a:r>
          </a:p>
        </p:txBody>
      </p:sp>
      <p:sp>
        <p:nvSpPr>
          <p:cNvPr id="4" name="Slide Number Placeholder 3"/>
          <p:cNvSpPr>
            <a:spLocks noGrp="1"/>
          </p:cNvSpPr>
          <p:nvPr>
            <p:ph type="sldNum" sz="quarter" idx="5"/>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3856277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 to facilitators: this is</a:t>
            </a:r>
            <a:r>
              <a:rPr lang="en-US" i="1" baseline="0" dirty="0"/>
              <a:t> an optional slide. PPE requirements may differ depending on the country and the particular occupation. [POE health agency] employees may have more exposures in some environments than others. This would necessitate additional PPE. Please use this opportunity to think through your country’s specific PPE requirements and those of the [POE health agency].</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3553947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now</a:t>
            </a:r>
            <a:r>
              <a:rPr lang="en-US" baseline="0" dirty="0"/>
              <a:t> get into common types of PPE you may require at your POE.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1354127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Gloves</a:t>
            </a:r>
            <a:r>
              <a:rPr lang="en-US" baseline="0" dirty="0"/>
              <a:t> are</a:t>
            </a:r>
            <a:r>
              <a:rPr lang="en-US" dirty="0"/>
              <a:t> the most common type of PPE</a:t>
            </a:r>
            <a:r>
              <a:rPr lang="en-US" baseline="0" dirty="0"/>
              <a:t> you will encounter at a POE.  You should don gloves during both the initial assessment of an ill person and during a secondary or more thorough assessment. Each POE should have gloves well stocked and available in different sizes according to staff’s needs. </a:t>
            </a:r>
          </a:p>
          <a:p>
            <a:endParaRPr lang="en-US" baseline="0" dirty="0"/>
          </a:p>
          <a:p>
            <a:r>
              <a:rPr lang="en-US" baseline="0" dirty="0"/>
              <a:t>Most commonly gloves will be made of latex. Some people may have allergies to latex. If this is the case, there are non-latex gloves available. </a:t>
            </a:r>
          </a:p>
          <a:p>
            <a:endParaRPr lang="en-US" baseline="0" dirty="0"/>
          </a:p>
          <a:p>
            <a:r>
              <a:rPr lang="en-US" baseline="0" dirty="0"/>
              <a:t>It is important to remember to dispose of gloves after every ill person encounter. Under no circumstances should they be re-used.</a:t>
            </a:r>
          </a:p>
          <a:p>
            <a:endParaRPr lang="en-US" baseline="0" dirty="0"/>
          </a:p>
          <a:p>
            <a:r>
              <a:rPr lang="en-US" i="1" baseline="0" dirty="0"/>
              <a:t>(Second facilitator’s name) </a:t>
            </a:r>
            <a:r>
              <a:rPr lang="en-US" i="0" baseline="0" dirty="0"/>
              <a:t>is holding up several types of boxes of gloves. </a:t>
            </a:r>
            <a:r>
              <a:rPr lang="en-US" i="1" baseline="0" dirty="0"/>
              <a:t>Ask second facilitator to don gloves.</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36621669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9R8fHo6WfzY?feature=oembed" TargetMode="Externa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3" y="2099733"/>
            <a:ext cx="10317909" cy="2677648"/>
          </a:xfrm>
        </p:spPr>
        <p:txBody>
          <a:bodyPr/>
          <a:lstStyle/>
          <a:p>
            <a:r>
              <a:rPr lang="en-US" b="1" dirty="0"/>
              <a:t>Personal Protective Equipment (PPE) at POE: Types of PPE and Considerations</a:t>
            </a:r>
          </a:p>
        </p:txBody>
      </p:sp>
      <p:sp>
        <p:nvSpPr>
          <p:cNvPr id="3" name="Subtitle 2"/>
          <p:cNvSpPr>
            <a:spLocks noGrp="1"/>
          </p:cNvSpPr>
          <p:nvPr>
            <p:ph type="subTitle" idx="1"/>
          </p:nvPr>
        </p:nvSpPr>
        <p:spPr>
          <a:xfrm>
            <a:off x="1154955" y="4777379"/>
            <a:ext cx="8825658" cy="1612131"/>
          </a:xfrm>
        </p:spPr>
        <p:txBody>
          <a:bodyPr/>
          <a:lstStyle/>
          <a:p>
            <a:r>
              <a:rPr lang="en-US" dirty="0"/>
              <a:t>Master training program</a:t>
            </a:r>
          </a:p>
          <a:p>
            <a:r>
              <a:rPr lang="en-US" dirty="0"/>
              <a:t>[</a:t>
            </a:r>
            <a:r>
              <a:rPr lang="en-US" dirty="0">
                <a:solidFill>
                  <a:srgbClr val="FF0000"/>
                </a:solidFill>
              </a:rPr>
              <a:t>Date</a:t>
            </a:r>
            <a:r>
              <a:rPr lang="en-US" dirty="0"/>
              <a:t>]</a:t>
            </a:r>
          </a:p>
          <a:p>
            <a:r>
              <a:rPr lang="en-US" dirty="0"/>
              <a:t> </a:t>
            </a:r>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PPE: Respiratory Options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311" y="2514600"/>
            <a:ext cx="2896641" cy="317182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7024" y="2370384"/>
            <a:ext cx="3534268" cy="3534268"/>
          </a:xfrm>
          <a:prstGeom prst="rect">
            <a:avLst/>
          </a:prstGeom>
        </p:spPr>
      </p:pic>
      <p:sp>
        <p:nvSpPr>
          <p:cNvPr id="7" name="TextBox 6"/>
          <p:cNvSpPr txBox="1"/>
          <p:nvPr/>
        </p:nvSpPr>
        <p:spPr>
          <a:xfrm>
            <a:off x="-253848" y="5686424"/>
            <a:ext cx="5140958" cy="1200329"/>
          </a:xfrm>
          <a:prstGeom prst="rect">
            <a:avLst/>
          </a:prstGeom>
          <a:noFill/>
        </p:spPr>
        <p:txBody>
          <a:bodyPr wrap="square" rtlCol="0">
            <a:spAutoFit/>
          </a:bodyPr>
          <a:lstStyle/>
          <a:p>
            <a:pPr algn="ctr"/>
            <a:r>
              <a:rPr lang="en-US" dirty="0"/>
              <a:t>Disposable Surgical Mask </a:t>
            </a:r>
          </a:p>
          <a:p>
            <a:pPr algn="ctr"/>
            <a:r>
              <a:rPr lang="en-US" dirty="0"/>
              <a:t>(also known as face mask)</a:t>
            </a:r>
          </a:p>
          <a:p>
            <a:pPr algn="ctr"/>
            <a:r>
              <a:rPr lang="en-US" i="1" dirty="0"/>
              <a:t>Considered droplet, not respiratory protection</a:t>
            </a: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17083" y="2666557"/>
            <a:ext cx="3032827" cy="3019867"/>
          </a:xfrm>
          <a:prstGeom prst="rect">
            <a:avLst/>
          </a:prstGeom>
        </p:spPr>
      </p:pic>
      <p:sp>
        <p:nvSpPr>
          <p:cNvPr id="10" name="TextBox 9"/>
          <p:cNvSpPr txBox="1"/>
          <p:nvPr/>
        </p:nvSpPr>
        <p:spPr>
          <a:xfrm>
            <a:off x="5140958" y="5749371"/>
            <a:ext cx="6906460" cy="646331"/>
          </a:xfrm>
          <a:prstGeom prst="rect">
            <a:avLst/>
          </a:prstGeom>
          <a:noFill/>
        </p:spPr>
        <p:txBody>
          <a:bodyPr wrap="square" rtlCol="0">
            <a:spAutoFit/>
          </a:bodyPr>
          <a:lstStyle/>
          <a:p>
            <a:pPr algn="ctr"/>
            <a:r>
              <a:rPr lang="en-US" dirty="0"/>
              <a:t>Disposable Respirators (Both Examples) – Preferred</a:t>
            </a:r>
          </a:p>
          <a:p>
            <a:pPr algn="ctr"/>
            <a:r>
              <a:rPr lang="en-US" i="1" dirty="0"/>
              <a:t>Fit-testing is required to ensure proper protection</a:t>
            </a:r>
          </a:p>
        </p:txBody>
      </p:sp>
      <p:pic>
        <p:nvPicPr>
          <p:cNvPr id="11" name="Picture 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617083" y="1257655"/>
            <a:ext cx="3167016" cy="1116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2643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6E190-1A7A-453F-9CEF-8C8A3B21BEF2}"/>
              </a:ext>
            </a:extLst>
          </p:cNvPr>
          <p:cNvSpPr>
            <a:spLocks noGrp="1"/>
          </p:cNvSpPr>
          <p:nvPr>
            <p:ph type="title"/>
          </p:nvPr>
        </p:nvSpPr>
        <p:spPr>
          <a:xfrm>
            <a:off x="615593" y="556065"/>
            <a:ext cx="9736947" cy="1150967"/>
          </a:xfrm>
        </p:spPr>
        <p:txBody>
          <a:bodyPr/>
          <a:lstStyle/>
          <a:p>
            <a:r>
              <a:rPr lang="en-US" dirty="0"/>
              <a:t>N95 Respirators (a common type of respirator) – Fit testing and user seal checks</a:t>
            </a:r>
          </a:p>
        </p:txBody>
      </p:sp>
      <p:sp>
        <p:nvSpPr>
          <p:cNvPr id="3" name="Content Placeholder 2">
            <a:extLst>
              <a:ext uri="{FF2B5EF4-FFF2-40B4-BE49-F238E27FC236}">
                <a16:creationId xmlns:a16="http://schemas.microsoft.com/office/drawing/2014/main" id="{C7B69AEF-49D1-4C3A-B822-FF252CB0E32A}"/>
              </a:ext>
            </a:extLst>
          </p:cNvPr>
          <p:cNvSpPr>
            <a:spLocks noGrp="1"/>
          </p:cNvSpPr>
          <p:nvPr>
            <p:ph idx="1"/>
          </p:nvPr>
        </p:nvSpPr>
        <p:spPr>
          <a:xfrm>
            <a:off x="615593" y="2189286"/>
            <a:ext cx="8447725" cy="5269350"/>
          </a:xfrm>
        </p:spPr>
        <p:txBody>
          <a:bodyPr>
            <a:normAutofit/>
          </a:bodyPr>
          <a:lstStyle/>
          <a:p>
            <a:r>
              <a:rPr lang="en-US" sz="2000" dirty="0"/>
              <a:t>Fit testing</a:t>
            </a:r>
          </a:p>
          <a:p>
            <a:pPr lvl="1"/>
            <a:r>
              <a:rPr lang="en-US" sz="1800" dirty="0"/>
              <a:t>There are multiple N95 sizes and models available to the user can select one that fits their face</a:t>
            </a:r>
          </a:p>
          <a:p>
            <a:pPr lvl="1"/>
            <a:r>
              <a:rPr lang="en-US" sz="2000" dirty="0">
                <a:solidFill>
                  <a:srgbClr val="FF0000"/>
                </a:solidFill>
              </a:rPr>
              <a:t>[Discuss local requirements for fit testing where applicable]</a:t>
            </a:r>
          </a:p>
          <a:p>
            <a:r>
              <a:rPr lang="en-US" sz="2000" dirty="0"/>
              <a:t>User seal check</a:t>
            </a:r>
          </a:p>
          <a:p>
            <a:pPr lvl="1"/>
            <a:r>
              <a:rPr lang="en-US" sz="2000" dirty="0"/>
              <a:t>Follow manufacturer guidelines</a:t>
            </a:r>
          </a:p>
          <a:p>
            <a:pPr lvl="1"/>
            <a:r>
              <a:rPr lang="en-US" sz="2000" dirty="0"/>
              <a:t>Conduct check every time you put on a N95 respirator</a:t>
            </a:r>
          </a:p>
          <a:p>
            <a:pPr lvl="1"/>
            <a:r>
              <a:rPr lang="en-US" sz="2000" dirty="0">
                <a:solidFill>
                  <a:srgbClr val="FF0000"/>
                </a:solidFill>
              </a:rPr>
              <a:t>[Consider embedding this video (9 minutes) : https://www.youtube.com/watch?v=Tzpz5fko-fg]</a:t>
            </a:r>
            <a:endParaRPr lang="en-US" sz="2000" dirty="0"/>
          </a:p>
          <a:p>
            <a:r>
              <a:rPr lang="en-US" sz="2000" dirty="0"/>
              <a:t>Recommend single use </a:t>
            </a:r>
          </a:p>
          <a:p>
            <a:pPr lvl="1"/>
            <a:r>
              <a:rPr lang="en-US" sz="2000" dirty="0"/>
              <a:t>Conditions for extended use or reuse of N95 respirator</a:t>
            </a:r>
          </a:p>
          <a:p>
            <a:pPr marL="457200" lvl="1" indent="0">
              <a:buNone/>
            </a:pPr>
            <a:endParaRPr lang="en-US" dirty="0"/>
          </a:p>
          <a:p>
            <a:endParaRPr lang="en-US" dirty="0"/>
          </a:p>
        </p:txBody>
      </p:sp>
      <p:sp>
        <p:nvSpPr>
          <p:cNvPr id="4" name="Slide Number Placeholder 3">
            <a:extLst>
              <a:ext uri="{FF2B5EF4-FFF2-40B4-BE49-F238E27FC236}">
                <a16:creationId xmlns:a16="http://schemas.microsoft.com/office/drawing/2014/main" id="{8E2B5777-81EA-4B78-9082-D786C8DC8098}"/>
              </a:ext>
            </a:extLst>
          </p:cNvPr>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7" name="Picture 6">
            <a:extLst>
              <a:ext uri="{FF2B5EF4-FFF2-40B4-BE49-F238E27FC236}">
                <a16:creationId xmlns:a16="http://schemas.microsoft.com/office/drawing/2014/main" id="{E3023D71-1B08-440A-A558-57CBBCC79E52}"/>
              </a:ext>
            </a:extLst>
          </p:cNvPr>
          <p:cNvPicPr>
            <a:picLocks noChangeAspect="1"/>
          </p:cNvPicPr>
          <p:nvPr/>
        </p:nvPicPr>
        <p:blipFill>
          <a:blip r:embed="rId3"/>
          <a:stretch>
            <a:fillRect/>
          </a:stretch>
        </p:blipFill>
        <p:spPr>
          <a:xfrm>
            <a:off x="8859966" y="2350650"/>
            <a:ext cx="2985147" cy="2156700"/>
          </a:xfrm>
          <a:prstGeom prst="rect">
            <a:avLst/>
          </a:prstGeom>
        </p:spPr>
      </p:pic>
      <p:pic>
        <p:nvPicPr>
          <p:cNvPr id="8" name="Picture 7">
            <a:extLst>
              <a:ext uri="{FF2B5EF4-FFF2-40B4-BE49-F238E27FC236}">
                <a16:creationId xmlns:a16="http://schemas.microsoft.com/office/drawing/2014/main" id="{C6F226A3-7AA5-4BB6-BE89-57C2ACB7D394}"/>
              </a:ext>
            </a:extLst>
          </p:cNvPr>
          <p:cNvPicPr>
            <a:picLocks noChangeAspect="1"/>
          </p:cNvPicPr>
          <p:nvPr/>
        </p:nvPicPr>
        <p:blipFill>
          <a:blip r:embed="rId4"/>
          <a:stretch>
            <a:fillRect/>
          </a:stretch>
        </p:blipFill>
        <p:spPr>
          <a:xfrm>
            <a:off x="9598708" y="4507350"/>
            <a:ext cx="1977699" cy="2168406"/>
          </a:xfrm>
          <a:prstGeom prst="rect">
            <a:avLst/>
          </a:prstGeom>
        </p:spPr>
      </p:pic>
    </p:spTree>
    <p:extLst>
      <p:ext uri="{BB962C8B-B14F-4D97-AF65-F5344CB8AC3E}">
        <p14:creationId xmlns:p14="http://schemas.microsoft.com/office/powerpoint/2010/main" val="1125746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773" y="973668"/>
            <a:ext cx="8761413" cy="706964"/>
          </a:xfrm>
        </p:spPr>
        <p:txBody>
          <a:bodyPr/>
          <a:lstStyle/>
          <a:p>
            <a:r>
              <a:rPr lang="en-US" dirty="0"/>
              <a:t>More Advanced PPE: Face and eye protection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238" y="2421445"/>
            <a:ext cx="2616798" cy="3372351"/>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1"/>
          <a:stretch/>
        </p:blipFill>
        <p:spPr>
          <a:xfrm>
            <a:off x="8288110" y="2700338"/>
            <a:ext cx="2680152" cy="3093458"/>
          </a:xfrm>
          <a:prstGeom prst="rect">
            <a:avLst/>
          </a:prstGeom>
        </p:spPr>
      </p:pic>
      <p:sp>
        <p:nvSpPr>
          <p:cNvPr id="7" name="TextBox 6"/>
          <p:cNvSpPr txBox="1"/>
          <p:nvPr/>
        </p:nvSpPr>
        <p:spPr>
          <a:xfrm>
            <a:off x="839200" y="5908096"/>
            <a:ext cx="2890143" cy="369332"/>
          </a:xfrm>
          <a:prstGeom prst="rect">
            <a:avLst/>
          </a:prstGeom>
          <a:noFill/>
        </p:spPr>
        <p:txBody>
          <a:bodyPr wrap="square" rtlCol="0">
            <a:spAutoFit/>
          </a:bodyPr>
          <a:lstStyle/>
          <a:p>
            <a:pPr algn="ctr"/>
            <a:r>
              <a:rPr lang="en-US" dirty="0"/>
              <a:t>Face Shield (Preferred)</a:t>
            </a:r>
          </a:p>
        </p:txBody>
      </p:sp>
      <p:sp>
        <p:nvSpPr>
          <p:cNvPr id="9" name="TextBox 8"/>
          <p:cNvSpPr txBox="1"/>
          <p:nvPr/>
        </p:nvSpPr>
        <p:spPr>
          <a:xfrm>
            <a:off x="8183114" y="5793796"/>
            <a:ext cx="2890143" cy="369332"/>
          </a:xfrm>
          <a:prstGeom prst="rect">
            <a:avLst/>
          </a:prstGeom>
          <a:noFill/>
        </p:spPr>
        <p:txBody>
          <a:bodyPr wrap="square" rtlCol="0">
            <a:spAutoFit/>
          </a:bodyPr>
          <a:lstStyle/>
          <a:p>
            <a:pPr algn="ctr"/>
            <a:r>
              <a:rPr lang="en-US" dirty="0"/>
              <a:t>Goggles</a:t>
            </a:r>
          </a:p>
        </p:txBody>
      </p:sp>
      <p:pic>
        <p:nvPicPr>
          <p:cNvPr id="10"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2941" r="-2941" b="9582"/>
          <a:stretch/>
        </p:blipFill>
        <p:spPr bwMode="auto">
          <a:xfrm>
            <a:off x="9628186" y="1185332"/>
            <a:ext cx="1086465"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0651412" y="1185332"/>
            <a:ext cx="1078653"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3879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advanced PPE: Apron or gown</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97524" y="2449812"/>
            <a:ext cx="2205000"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45181" y="1274240"/>
            <a:ext cx="1546755" cy="1253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8788" y="2274888"/>
            <a:ext cx="4355652" cy="3591224"/>
          </a:xfrm>
          <a:prstGeom prst="rect">
            <a:avLst/>
          </a:prstGeom>
        </p:spPr>
      </p:pic>
      <p:sp>
        <p:nvSpPr>
          <p:cNvPr id="8" name="TextBox 7"/>
          <p:cNvSpPr txBox="1"/>
          <p:nvPr/>
        </p:nvSpPr>
        <p:spPr>
          <a:xfrm>
            <a:off x="1154953" y="5995771"/>
            <a:ext cx="2890143" cy="369332"/>
          </a:xfrm>
          <a:prstGeom prst="rect">
            <a:avLst/>
          </a:prstGeom>
          <a:noFill/>
        </p:spPr>
        <p:txBody>
          <a:bodyPr wrap="square" rtlCol="0">
            <a:spAutoFit/>
          </a:bodyPr>
          <a:lstStyle/>
          <a:p>
            <a:pPr algn="ctr"/>
            <a:r>
              <a:rPr lang="en-US" dirty="0"/>
              <a:t>Disposable Apron</a:t>
            </a:r>
          </a:p>
        </p:txBody>
      </p:sp>
      <p:sp>
        <p:nvSpPr>
          <p:cNvPr id="9" name="TextBox 8"/>
          <p:cNvSpPr txBox="1"/>
          <p:nvPr/>
        </p:nvSpPr>
        <p:spPr>
          <a:xfrm>
            <a:off x="5931542" y="5995771"/>
            <a:ext cx="2890143" cy="369332"/>
          </a:xfrm>
          <a:prstGeom prst="rect">
            <a:avLst/>
          </a:prstGeom>
          <a:noFill/>
        </p:spPr>
        <p:txBody>
          <a:bodyPr wrap="square" rtlCol="0">
            <a:spAutoFit/>
          </a:bodyPr>
          <a:lstStyle/>
          <a:p>
            <a:pPr algn="ctr"/>
            <a:r>
              <a:rPr lang="en-US" dirty="0"/>
              <a:t>Disposable Gown</a:t>
            </a:r>
          </a:p>
        </p:txBody>
      </p:sp>
    </p:spTree>
    <p:extLst>
      <p:ext uri="{BB962C8B-B14F-4D97-AF65-F5344CB8AC3E}">
        <p14:creationId xmlns:p14="http://schemas.microsoft.com/office/powerpoint/2010/main" val="2964003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567" y="973668"/>
            <a:ext cx="9030800" cy="706964"/>
          </a:xfrm>
        </p:spPr>
        <p:txBody>
          <a:bodyPr/>
          <a:lstStyle/>
          <a:p>
            <a:r>
              <a:rPr lang="en-US" dirty="0"/>
              <a:t>Advanced PPE: Boots / shoe covers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85566" y="2474913"/>
            <a:ext cx="5158305"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8472" y="2400912"/>
            <a:ext cx="3512267" cy="3564301"/>
          </a:xfrm>
          <a:prstGeom prst="rect">
            <a:avLst/>
          </a:prstGeom>
        </p:spPr>
      </p:pic>
      <p:sp>
        <p:nvSpPr>
          <p:cNvPr id="7" name="TextBox 6"/>
          <p:cNvSpPr txBox="1"/>
          <p:nvPr/>
        </p:nvSpPr>
        <p:spPr>
          <a:xfrm>
            <a:off x="885566" y="5891213"/>
            <a:ext cx="5158305" cy="369332"/>
          </a:xfrm>
          <a:prstGeom prst="rect">
            <a:avLst/>
          </a:prstGeom>
          <a:noFill/>
        </p:spPr>
        <p:txBody>
          <a:bodyPr wrap="square" rtlCol="0">
            <a:spAutoFit/>
          </a:bodyPr>
          <a:lstStyle/>
          <a:p>
            <a:pPr algn="ctr"/>
            <a:r>
              <a:rPr lang="en-US" dirty="0"/>
              <a:t>Disposable Shoe Covers</a:t>
            </a:r>
          </a:p>
        </p:txBody>
      </p:sp>
      <p:sp>
        <p:nvSpPr>
          <p:cNvPr id="8" name="TextBox 7"/>
          <p:cNvSpPr txBox="1"/>
          <p:nvPr/>
        </p:nvSpPr>
        <p:spPr>
          <a:xfrm>
            <a:off x="8140242" y="5891213"/>
            <a:ext cx="2190055" cy="369332"/>
          </a:xfrm>
          <a:prstGeom prst="rect">
            <a:avLst/>
          </a:prstGeom>
          <a:noFill/>
        </p:spPr>
        <p:txBody>
          <a:bodyPr wrap="square" rtlCol="0">
            <a:spAutoFit/>
          </a:bodyPr>
          <a:lstStyle/>
          <a:p>
            <a:pPr algn="ctr"/>
            <a:r>
              <a:rPr lang="en-US" dirty="0"/>
              <a:t>Boots</a:t>
            </a:r>
          </a:p>
        </p:txBody>
      </p:sp>
      <p:pic>
        <p:nvPicPr>
          <p:cNvPr id="9"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180689" y="1260214"/>
            <a:ext cx="1304925" cy="11406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482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Advanced (and uncommon) PPE: Disposable coveralls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091082" y="1680632"/>
            <a:ext cx="2522916" cy="4938091"/>
          </a:xfrm>
        </p:spPr>
      </p:pic>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sp>
        <p:nvSpPr>
          <p:cNvPr id="6" name="Content Placeholder 2"/>
          <p:cNvSpPr txBox="1">
            <a:spLocks/>
          </p:cNvSpPr>
          <p:nvPr/>
        </p:nvSpPr>
        <p:spPr>
          <a:xfrm>
            <a:off x="809622" y="2387596"/>
            <a:ext cx="8626792" cy="3416300"/>
          </a:xfrm>
          <a:prstGeom prst="rect">
            <a:avLst/>
          </a:prstGeom>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400" dirty="0"/>
              <a:t>Full body protection</a:t>
            </a:r>
          </a:p>
          <a:p>
            <a:r>
              <a:rPr lang="en-US" sz="2400" dirty="0"/>
              <a:t>Expensive; may not be available at a POE </a:t>
            </a:r>
          </a:p>
          <a:p>
            <a:r>
              <a:rPr lang="en-US" sz="2400" dirty="0"/>
              <a:t>Disposable; one-time use</a:t>
            </a:r>
          </a:p>
          <a:p>
            <a:endParaRPr lang="en-US" sz="2400" dirty="0"/>
          </a:p>
        </p:txBody>
      </p:sp>
    </p:spTree>
    <p:extLst>
      <p:ext uri="{BB962C8B-B14F-4D97-AF65-F5344CB8AC3E}">
        <p14:creationId xmlns:p14="http://schemas.microsoft.com/office/powerpoint/2010/main" val="47541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PPE Considerations	</a:t>
            </a:r>
          </a:p>
        </p:txBody>
      </p:sp>
      <p:sp>
        <p:nvSpPr>
          <p:cNvPr id="3" name="Content Placeholder 2"/>
          <p:cNvSpPr>
            <a:spLocks noGrp="1"/>
          </p:cNvSpPr>
          <p:nvPr>
            <p:ph idx="1"/>
          </p:nvPr>
        </p:nvSpPr>
        <p:spPr/>
        <p:txBody>
          <a:bodyPr>
            <a:normAutofit/>
          </a:bodyPr>
          <a:lstStyle/>
          <a:p>
            <a:r>
              <a:rPr lang="en-US" sz="2400" dirty="0"/>
              <a:t>Primary vs. secondary assessment</a:t>
            </a:r>
          </a:p>
          <a:p>
            <a:r>
              <a:rPr lang="en-US" sz="2400" dirty="0"/>
              <a:t>Mode of transmission</a:t>
            </a:r>
          </a:p>
          <a:p>
            <a:pPr lvl="1"/>
            <a:r>
              <a:rPr lang="en-US" sz="2000" dirty="0"/>
              <a:t>Contact (via bodily fluids)</a:t>
            </a:r>
          </a:p>
          <a:p>
            <a:pPr lvl="1"/>
            <a:r>
              <a:rPr lang="en-US" sz="2000" dirty="0"/>
              <a:t>Airborne or droplet (respiratory)</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813178" y="2281096"/>
            <a:ext cx="1626478" cy="1505092"/>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813178" y="5372659"/>
            <a:ext cx="1043355" cy="1267103"/>
          </a:xfrm>
          <a:prstGeom prst="rect">
            <a:avLst/>
          </a:prstGeom>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916366" y="3981872"/>
            <a:ext cx="1170734" cy="1195103"/>
          </a:xfrm>
          <a:prstGeom prst="rect">
            <a:avLst/>
          </a:prstGeom>
        </p:spPr>
      </p:pic>
    </p:spTree>
    <p:extLst>
      <p:ext uri="{BB962C8B-B14F-4D97-AF65-F5344CB8AC3E}">
        <p14:creationId xmlns:p14="http://schemas.microsoft.com/office/powerpoint/2010/main" val="3368076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Game: Match the PPE to the situation!</a:t>
            </a:r>
          </a:p>
        </p:txBody>
      </p:sp>
      <p:sp>
        <p:nvSpPr>
          <p:cNvPr id="3" name="Content Placeholder 2"/>
          <p:cNvSpPr>
            <a:spLocks noGrp="1"/>
          </p:cNvSpPr>
          <p:nvPr>
            <p:ph idx="1"/>
          </p:nvPr>
        </p:nvSpPr>
        <p:spPr>
          <a:xfrm>
            <a:off x="4782740" y="2737699"/>
            <a:ext cx="7193044" cy="3936580"/>
          </a:xfrm>
        </p:spPr>
        <p:txBody>
          <a:bodyPr>
            <a:normAutofit/>
          </a:bodyPr>
          <a:lstStyle/>
          <a:p>
            <a:r>
              <a:rPr lang="en-US" dirty="0"/>
              <a:t>One person from each group will be called to the front of the room. We will then read a scenario. </a:t>
            </a:r>
          </a:p>
          <a:p>
            <a:r>
              <a:rPr lang="en-US" dirty="0"/>
              <a:t>Once the scenario is read, the participant will have 1 minute to run to the other side of the room and collect the appropriate PPE for the situation</a:t>
            </a:r>
          </a:p>
          <a:p>
            <a:r>
              <a:rPr lang="en-US" dirty="0"/>
              <a:t>After a minute is up, the participant must explain to the group the PPE they selected and why</a:t>
            </a:r>
          </a:p>
          <a:p>
            <a:r>
              <a:rPr lang="en-US" dirty="0"/>
              <a:t>Ground rules</a:t>
            </a:r>
          </a:p>
          <a:p>
            <a:pPr lvl="1"/>
            <a:r>
              <a:rPr lang="en-US" dirty="0"/>
              <a:t>No calling out answers</a:t>
            </a:r>
          </a:p>
          <a:p>
            <a:pPr lvl="1"/>
            <a:r>
              <a:rPr lang="en-US" dirty="0"/>
              <a:t>We are all here to learn—it is okay if we don’t get everything right to start with</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7692" y="3040595"/>
            <a:ext cx="4035028" cy="28479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6526" y="1179812"/>
            <a:ext cx="1428902" cy="1441491"/>
          </a:xfrm>
          <a:prstGeom prst="rect">
            <a:avLst/>
          </a:prstGeom>
        </p:spPr>
      </p:pic>
    </p:spTree>
    <p:extLst>
      <p:ext uri="{BB962C8B-B14F-4D97-AF65-F5344CB8AC3E}">
        <p14:creationId xmlns:p14="http://schemas.microsoft.com/office/powerpoint/2010/main" val="2966869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Any questions?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1127" y="2356015"/>
            <a:ext cx="8761413" cy="4132408"/>
          </a:xfrm>
          <a:prstGeom prst="rect">
            <a:avLst/>
          </a:prstGeom>
        </p:spPr>
      </p:pic>
    </p:spTree>
    <p:extLst>
      <p:ext uri="{BB962C8B-B14F-4D97-AF65-F5344CB8AC3E}">
        <p14:creationId xmlns:p14="http://schemas.microsoft.com/office/powerpoint/2010/main" val="2119488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start….</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30504" y="2403475"/>
            <a:ext cx="2610309"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838453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468630" y="2603500"/>
            <a:ext cx="11338560" cy="3416300"/>
          </a:xfrm>
        </p:spPr>
        <p:txBody>
          <a:bodyPr>
            <a:normAutofit/>
          </a:bodyPr>
          <a:lstStyle/>
          <a:p>
            <a:r>
              <a:rPr lang="en-US" sz="2800" dirty="0"/>
              <a:t>Explain the reasons why PPE is needed at a POE</a:t>
            </a:r>
          </a:p>
          <a:p>
            <a:r>
              <a:rPr lang="en-US" sz="2800" dirty="0"/>
              <a:t>Share the specific types of PPE we should store at our POE</a:t>
            </a:r>
          </a:p>
          <a:p>
            <a:pPr lvl="1"/>
            <a:r>
              <a:rPr lang="en-US" sz="2400" dirty="0"/>
              <a:t>Primary risk assessment PPE</a:t>
            </a:r>
          </a:p>
          <a:p>
            <a:pPr lvl="1"/>
            <a:r>
              <a:rPr lang="en-US" sz="2400" dirty="0"/>
              <a:t>Secondary risk assessment PPE</a:t>
            </a:r>
          </a:p>
          <a:p>
            <a:pPr lvl="1"/>
            <a:r>
              <a:rPr lang="en-US" sz="2400" dirty="0"/>
              <a:t>Country- and occupation-specific PPE needs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I need PPE? </a:t>
            </a:r>
            <a:br>
              <a:rPr lang="en-US" dirty="0"/>
            </a:br>
            <a:r>
              <a:rPr lang="en-US" dirty="0"/>
              <a:t>A look at how infections spread</a:t>
            </a:r>
          </a:p>
        </p:txBody>
      </p:sp>
      <p:sp>
        <p:nvSpPr>
          <p:cNvPr id="3" name="Content Placeholder 2"/>
          <p:cNvSpPr>
            <a:spLocks noGrp="1"/>
          </p:cNvSpPr>
          <p:nvPr>
            <p:ph idx="1"/>
          </p:nvPr>
        </p:nvSpPr>
        <p:spPr>
          <a:xfrm>
            <a:off x="491490" y="2440306"/>
            <a:ext cx="8875395" cy="4269104"/>
          </a:xfrm>
        </p:spPr>
        <p:txBody>
          <a:bodyPr>
            <a:normAutofit lnSpcReduction="10000"/>
          </a:bodyPr>
          <a:lstStyle/>
          <a:p>
            <a:r>
              <a:rPr lang="en-US" sz="2200" dirty="0"/>
              <a:t>Droplets (larger particles) and aerosols (smaller particles)</a:t>
            </a:r>
          </a:p>
          <a:p>
            <a:pPr lvl="1"/>
            <a:r>
              <a:rPr lang="en-US" sz="2000" dirty="0"/>
              <a:t>Coughing, sneezing or even singing or talking can spread disease-producing germs</a:t>
            </a:r>
          </a:p>
          <a:p>
            <a:pPr lvl="1"/>
            <a:r>
              <a:rPr lang="en-US" sz="2000" dirty="0"/>
              <a:t>These germs can be inhaled or enter the body through the eyes, nose, or mouth</a:t>
            </a:r>
          </a:p>
          <a:p>
            <a:pPr lvl="1"/>
            <a:r>
              <a:rPr lang="en-US" sz="2000" dirty="0"/>
              <a:t>Aerosols in particular can stay in the air for a long period of time, extending the period of potential exposure and transmission (e.g. measles)</a:t>
            </a:r>
          </a:p>
          <a:p>
            <a:r>
              <a:rPr lang="en-US" sz="2200" dirty="0"/>
              <a:t>Contaminated surfaces</a:t>
            </a:r>
          </a:p>
          <a:p>
            <a:pPr lvl="1"/>
            <a:r>
              <a:rPr lang="en-US" sz="2000" dirty="0"/>
              <a:t>Another way to spread germs is to touch contaminated surfaces with your hands and then touch your mouth, eyes, or nose before washing your hands </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57454" y="2314576"/>
            <a:ext cx="2141152" cy="155902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7454" y="4414924"/>
            <a:ext cx="2141151" cy="1419676"/>
          </a:xfrm>
          <a:prstGeom prst="rect">
            <a:avLst/>
          </a:prstGeom>
        </p:spPr>
      </p:pic>
    </p:spTree>
    <p:extLst>
      <p:ext uri="{BB962C8B-B14F-4D97-AF65-F5344CB8AC3E}">
        <p14:creationId xmlns:p14="http://schemas.microsoft.com/office/powerpoint/2010/main" val="4220922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3E922-E719-4DF9-AEAC-345164978884}"/>
              </a:ext>
            </a:extLst>
          </p:cNvPr>
          <p:cNvSpPr>
            <a:spLocks noGrp="1"/>
          </p:cNvSpPr>
          <p:nvPr>
            <p:ph type="title"/>
          </p:nvPr>
        </p:nvSpPr>
        <p:spPr/>
        <p:txBody>
          <a:bodyPr/>
          <a:lstStyle/>
          <a:p>
            <a:r>
              <a:rPr lang="en-US" dirty="0"/>
              <a:t>Video: Coughing Germs</a:t>
            </a:r>
            <a:endParaRPr lang="en-NG" dirty="0"/>
          </a:p>
        </p:txBody>
      </p:sp>
      <p:pic>
        <p:nvPicPr>
          <p:cNvPr id="5" name="Coughing Robot Spews 'Flu Germs'">
            <a:hlinkClick r:id="" action="ppaction://media"/>
            <a:extLst>
              <a:ext uri="{FF2B5EF4-FFF2-40B4-BE49-F238E27FC236}">
                <a16:creationId xmlns:a16="http://schemas.microsoft.com/office/drawing/2014/main" id="{5A4DBC51-BE08-45DA-8046-5897EF0C9FA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022232" y="2273454"/>
            <a:ext cx="9168507" cy="4288817"/>
          </a:xfrm>
        </p:spPr>
      </p:pic>
      <p:sp>
        <p:nvSpPr>
          <p:cNvPr id="4" name="Slide Number Placeholder 3">
            <a:extLst>
              <a:ext uri="{FF2B5EF4-FFF2-40B4-BE49-F238E27FC236}">
                <a16:creationId xmlns:a16="http://schemas.microsoft.com/office/drawing/2014/main" id="{93E14459-2943-4C4A-AE0C-44460E9C3D28}"/>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915435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685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332CE-2B78-47FB-AB67-12C93C64EFE6}"/>
              </a:ext>
            </a:extLst>
          </p:cNvPr>
          <p:cNvSpPr>
            <a:spLocks noGrp="1"/>
          </p:cNvSpPr>
          <p:nvPr>
            <p:ph type="title"/>
          </p:nvPr>
        </p:nvSpPr>
        <p:spPr/>
        <p:txBody>
          <a:bodyPr/>
          <a:lstStyle/>
          <a:p>
            <a:r>
              <a:rPr lang="en-US" dirty="0"/>
              <a:t>Video: Touch-Based Germ Transfer</a:t>
            </a:r>
            <a:endParaRPr lang="en-NG" dirty="0"/>
          </a:p>
        </p:txBody>
      </p:sp>
      <p:pic>
        <p:nvPicPr>
          <p:cNvPr id="5" name="Online Media 4" title="The Invisible Challenge II – Spread of bacteria in hospital settings">
            <a:hlinkClick r:id="" action="ppaction://media"/>
            <a:extLst>
              <a:ext uri="{FF2B5EF4-FFF2-40B4-BE49-F238E27FC236}">
                <a16:creationId xmlns:a16="http://schemas.microsoft.com/office/drawing/2014/main" id="{0AF42595-158C-4829-8187-450CC95F9379}"/>
              </a:ext>
            </a:extLst>
          </p:cNvPr>
          <p:cNvPicPr>
            <a:picLocks noGrp="1" noRot="1" noChangeAspect="1"/>
          </p:cNvPicPr>
          <p:nvPr>
            <p:ph idx="1"/>
            <a:videoFile r:link="rId1"/>
          </p:nvPr>
        </p:nvPicPr>
        <p:blipFill>
          <a:blip r:embed="rId4"/>
          <a:stretch>
            <a:fillRect/>
          </a:stretch>
        </p:blipFill>
        <p:spPr>
          <a:xfrm>
            <a:off x="2284413" y="2289175"/>
            <a:ext cx="7403353" cy="4182730"/>
          </a:xfrm>
          <a:prstGeom prst="rect">
            <a:avLst/>
          </a:prstGeom>
        </p:spPr>
      </p:pic>
      <p:sp>
        <p:nvSpPr>
          <p:cNvPr id="4" name="Slide Number Placeholder 3">
            <a:extLst>
              <a:ext uri="{FF2B5EF4-FFF2-40B4-BE49-F238E27FC236}">
                <a16:creationId xmlns:a16="http://schemas.microsoft.com/office/drawing/2014/main" id="{2B52F0A3-0408-4DD3-A14A-3DB73908CDEB}"/>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18895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0894" y="863940"/>
            <a:ext cx="9169534" cy="706964"/>
          </a:xfrm>
        </p:spPr>
        <p:txBody>
          <a:bodyPr/>
          <a:lstStyle/>
          <a:p>
            <a:r>
              <a:rPr lang="en-US" dirty="0"/>
              <a:t>PPE requirements specific to the country and occupation [</a:t>
            </a:r>
            <a:r>
              <a:rPr lang="en-US" dirty="0">
                <a:solidFill>
                  <a:srgbClr val="FF0000"/>
                </a:solidFill>
              </a:rPr>
              <a:t>Optional slide]</a:t>
            </a:r>
            <a:endParaRPr lang="en-US" dirty="0"/>
          </a:p>
        </p:txBody>
      </p:sp>
      <p:sp>
        <p:nvSpPr>
          <p:cNvPr id="3" name="Content Placeholder 2"/>
          <p:cNvSpPr>
            <a:spLocks noGrp="1"/>
          </p:cNvSpPr>
          <p:nvPr>
            <p:ph idx="1"/>
          </p:nvPr>
        </p:nvSpPr>
        <p:spPr>
          <a:xfrm>
            <a:off x="727435" y="2577760"/>
            <a:ext cx="10463304" cy="3416300"/>
          </a:xfrm>
        </p:spPr>
        <p:txBody>
          <a:bodyPr>
            <a:normAutofit/>
          </a:bodyPr>
          <a:lstStyle/>
          <a:p>
            <a:r>
              <a:rPr lang="en-US" sz="2000" dirty="0"/>
              <a:t>PPE requirements may differ by country and occupations within a country</a:t>
            </a:r>
          </a:p>
          <a:p>
            <a:r>
              <a:rPr lang="en-US" sz="2000" dirty="0"/>
              <a:t>[</a:t>
            </a:r>
            <a:r>
              <a:rPr lang="en-US" sz="2000" dirty="0">
                <a:solidFill>
                  <a:srgbClr val="FF0000"/>
                </a:solidFill>
              </a:rPr>
              <a:t>POE health agency</a:t>
            </a:r>
            <a:r>
              <a:rPr lang="en-US" sz="2000" dirty="0"/>
              <a:t>] employees should comply with country- and occupation-specific PPE requirements</a:t>
            </a:r>
          </a:p>
          <a:p>
            <a:r>
              <a:rPr lang="en-US" sz="2000" dirty="0"/>
              <a:t>Seek guidance from national [</a:t>
            </a:r>
            <a:r>
              <a:rPr lang="en-US" sz="2000" dirty="0">
                <a:solidFill>
                  <a:srgbClr val="FF0000"/>
                </a:solidFill>
              </a:rPr>
              <a:t>POE health agency</a:t>
            </a:r>
            <a:r>
              <a:rPr lang="en-US" sz="2000" dirty="0"/>
              <a:t>] representatives for assistance with implementation of PPE measures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4294180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PPE that might be needed at a POE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34163" y="1928813"/>
            <a:ext cx="5388618" cy="38033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23934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PPE: Gloves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55776" y="1327150"/>
            <a:ext cx="1031726" cy="1059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360" y="2603500"/>
            <a:ext cx="7080765" cy="3891231"/>
          </a:xfrm>
          <a:prstGeom prst="rect">
            <a:avLst/>
          </a:prstGeom>
        </p:spPr>
      </p:pic>
      <p:sp>
        <p:nvSpPr>
          <p:cNvPr id="9" name="Content Placeholder 2"/>
          <p:cNvSpPr>
            <a:spLocks noGrp="1"/>
          </p:cNvSpPr>
          <p:nvPr>
            <p:ph idx="1"/>
          </p:nvPr>
        </p:nvSpPr>
        <p:spPr>
          <a:xfrm>
            <a:off x="7986713" y="2603500"/>
            <a:ext cx="3871912" cy="3416300"/>
          </a:xfrm>
        </p:spPr>
        <p:txBody>
          <a:bodyPr anchor="ctr">
            <a:normAutofit/>
          </a:bodyPr>
          <a:lstStyle/>
          <a:p>
            <a:r>
              <a:rPr lang="en-US" sz="2000" dirty="0"/>
              <a:t>Most common type of PPE</a:t>
            </a:r>
          </a:p>
          <a:p>
            <a:r>
              <a:rPr lang="en-US" sz="2000" dirty="0"/>
              <a:t>Wear during both primary and secondary assessments of an ill person</a:t>
            </a:r>
          </a:p>
          <a:p>
            <a:r>
              <a:rPr lang="en-US" sz="2000" dirty="0"/>
              <a:t>Dispose of </a:t>
            </a:r>
            <a:r>
              <a:rPr lang="en-US" sz="2000" b="1" dirty="0"/>
              <a:t>after each use</a:t>
            </a:r>
            <a:endParaRPr lang="en-US" sz="2000" dirty="0"/>
          </a:p>
        </p:txBody>
      </p:sp>
    </p:spTree>
    <p:extLst>
      <p:ext uri="{BB962C8B-B14F-4D97-AF65-F5344CB8AC3E}">
        <p14:creationId xmlns:p14="http://schemas.microsoft.com/office/powerpoint/2010/main" val="362402161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2224</TotalTime>
  <Words>4000</Words>
  <Application>Microsoft Office PowerPoint</Application>
  <PresentationFormat>Widescreen</PresentationFormat>
  <Paragraphs>217</Paragraphs>
  <Slides>18</Slides>
  <Notes>18</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Century Gothic</vt:lpstr>
      <vt:lpstr>Wingdings 3</vt:lpstr>
      <vt:lpstr>Ion Boardroom</vt:lpstr>
      <vt:lpstr>Personal Protective Equipment (PPE) at POE: Types of PPE and Considerations</vt:lpstr>
      <vt:lpstr>To start….</vt:lpstr>
      <vt:lpstr>Learning Objectives</vt:lpstr>
      <vt:lpstr>Why do I need PPE?  A look at how infections spread</vt:lpstr>
      <vt:lpstr>Video: Coughing Germs</vt:lpstr>
      <vt:lpstr>Video: Touch-Based Germ Transfer</vt:lpstr>
      <vt:lpstr>PPE requirements specific to the country and occupation [Optional slide]</vt:lpstr>
      <vt:lpstr>Types of PPE that might be needed at a POE</vt:lpstr>
      <vt:lpstr>Basic PPE: Gloves</vt:lpstr>
      <vt:lpstr>Basic PPE: Respiratory Options</vt:lpstr>
      <vt:lpstr>N95 Respirators (a common type of respirator) – Fit testing and user seal checks</vt:lpstr>
      <vt:lpstr>More Advanced PPE: Face and eye protection</vt:lpstr>
      <vt:lpstr>More advanced PPE: Apron or gown</vt:lpstr>
      <vt:lpstr>Advanced PPE: Boots / shoe covers</vt:lpstr>
      <vt:lpstr>Advanced (and uncommon) PPE: Disposable coveralls</vt:lpstr>
      <vt:lpstr>PPE Considerations </vt:lpstr>
      <vt:lpstr>Game: Match the PPE to the situation!</vt:lpstr>
      <vt:lpstr>Any questions?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156</cp:revision>
  <cp:lastPrinted>2019-02-19T18:34:33Z</cp:lastPrinted>
  <dcterms:created xsi:type="dcterms:W3CDTF">2018-05-15T08:59:29Z</dcterms:created>
  <dcterms:modified xsi:type="dcterms:W3CDTF">2021-04-26T20:58:59Z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2021-04-26T20:58:52Z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18574653-d507-4019-9307-c14be90b9531</vt:lpwstr>
  </property>
  <property fmtid="{D5CDD505-2E9C-101B-9397-08002B2CF9AE}" pid="8" name="MSIP_Label_7b94a7b8-f06c-4dfe-bdcc-9b548fd58c31_ContentBits">
    <vt:lpwstr>0</vt:lpwstr>
  </property>
</Properties>
</file>